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2" r:id="rId3"/>
    <p:sldId id="309" r:id="rId4"/>
    <p:sldId id="269" r:id="rId5"/>
    <p:sldId id="289" r:id="rId6"/>
    <p:sldId id="290" r:id="rId7"/>
    <p:sldId id="291" r:id="rId8"/>
    <p:sldId id="310" r:id="rId9"/>
    <p:sldId id="292" r:id="rId10"/>
    <p:sldId id="293" r:id="rId11"/>
    <p:sldId id="302" r:id="rId12"/>
    <p:sldId id="303" r:id="rId13"/>
    <p:sldId id="305" r:id="rId14"/>
    <p:sldId id="306" r:id="rId15"/>
    <p:sldId id="301" r:id="rId16"/>
    <p:sldId id="280" r:id="rId17"/>
  </p:sldIdLst>
  <p:sldSz cx="9144000" cy="6858000" type="screen4x3"/>
  <p:notesSz cx="68580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49" autoAdjust="0"/>
    <p:restoredTop sz="94714" autoAdjust="0"/>
  </p:normalViewPr>
  <p:slideViewPr>
    <p:cSldViewPr>
      <p:cViewPr>
        <p:scale>
          <a:sx n="75" d="100"/>
          <a:sy n="75" d="100"/>
        </p:scale>
        <p:origin x="-1104" y="-6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C5A0D-F8FC-4114-96B2-CC0BCC037646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0BE50-C7F4-4209-AEF1-10F3D7CD6A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5790"/>
            <a:ext cx="50292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5AEEDA8-DA3C-4ACE-855F-2B28D0A220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120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05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06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5120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0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120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1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1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1216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7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8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9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0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1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2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2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24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2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23B7A3F-BB57-4540-8E7E-FFD11861DD6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226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5A17C-2964-40EF-8021-05CA6E3825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2D551-BA32-40C5-9357-914243CF16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BDA72-B254-4892-B287-793685424F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9FD23-4DD2-4489-BB4D-4F0DA9E46F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0E40DC-9FE5-4730-9A68-9B90A95364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CCB14-83F2-473D-9CAB-C9599424BA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35BB1-3F1B-4FC2-ABF6-014110C611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1C51F-BA9C-4FFF-88AF-E9DA2276B0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8E695-8391-4703-A05D-30D8914747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830F5-88BB-47EF-9A47-B775F0C27D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017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18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018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5018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018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5018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8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8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8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8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19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019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019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19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019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020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020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020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14EDC46-C595-4065-A42C-1BBBE81BAD7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BF12F-5E05-4489-8022-17689750A170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Times New Roman" pitchFamily="18" charset="0"/>
              </a:rPr>
              <a:t>IMPLEMENTATION </a:t>
            </a:r>
            <a:r>
              <a:rPr lang="en-US" sz="2800" dirty="0">
                <a:cs typeface="Times New Roman" pitchFamily="18" charset="0"/>
              </a:rPr>
              <a:t>OF THE COMESA TRANSIT TRANSPORT FACILITATION INSTRUMENTS</a:t>
            </a:r>
            <a:endParaRPr lang="en-GB" sz="2800" dirty="0"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Background to Transit Transport Facilitation Instruments in the COMESA </a:t>
            </a:r>
            <a:r>
              <a:rPr lang="en-US" dirty="0" smtClean="0"/>
              <a:t>Region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0CBF7-32D9-40E7-B5AD-DB6C669CFACB}" type="slidenum">
              <a:rPr lang="en-US"/>
              <a:pPr/>
              <a:t>10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cs typeface="Times New Roman" pitchFamily="18" charset="0"/>
              </a:rPr>
              <a:t/>
            </a:r>
            <a:br>
              <a:rPr lang="en-GB" sz="4000">
                <a:cs typeface="Times New Roman" pitchFamily="18" charset="0"/>
              </a:rPr>
            </a:br>
            <a:r>
              <a:rPr lang="en-GB" sz="4000">
                <a:cs typeface="Times New Roman" pitchFamily="18" charset="0"/>
              </a:rPr>
              <a:t> COMESA Transit Transport Facilitation Instruments </a:t>
            </a:r>
            <a:br>
              <a:rPr lang="en-GB" sz="4000">
                <a:cs typeface="Times New Roman" pitchFamily="18" charset="0"/>
              </a:rPr>
            </a:br>
            <a:endParaRPr lang="en-US" sz="4000">
              <a:cs typeface="Times New Roman" pitchFamily="18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Customs Instruments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/>
              <a:t>COMESA Customs Document (CD)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/>
              <a:t>Regional Customs Bond Guarantee (RCBG)</a:t>
            </a:r>
          </a:p>
          <a:p>
            <a:r>
              <a:rPr lang="en-US" sz="2800"/>
              <a:t>These instruments are best fast tracked by IGOs such as TTCA and IGAD</a:t>
            </a:r>
          </a:p>
          <a:p>
            <a:r>
              <a:rPr lang="en-US" sz="2800"/>
              <a:t>The current project to scale up implementation is a joint initiative between COMESA and TTCA</a:t>
            </a:r>
          </a:p>
          <a:p>
            <a:r>
              <a:rPr lang="en-US" sz="2800"/>
              <a:t>It covers 5 TTCA member states and the Sudan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A5E0-BB19-434F-A02F-2464BE878E45}" type="slidenum">
              <a:rPr lang="en-US"/>
              <a:pPr/>
              <a:t>11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cs typeface="Times New Roman" pitchFamily="18" charset="0"/>
              </a:rPr>
              <a:t>Status of Implementation</a:t>
            </a:r>
            <a:br>
              <a:rPr lang="en-GB" sz="4000">
                <a:cs typeface="Times New Roman" pitchFamily="18" charset="0"/>
              </a:rPr>
            </a:br>
            <a:r>
              <a:rPr lang="en-GB" sz="4000">
                <a:cs typeface="Times New Roman" pitchFamily="18" charset="0"/>
              </a:rPr>
              <a:t>of Facilitation Instruments</a:t>
            </a:r>
            <a:endParaRPr lang="en-US" sz="4000">
              <a:cs typeface="Times New Roman" pitchFamily="18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The status of implementation varies among countries shown in Annex I</a:t>
            </a:r>
          </a:p>
          <a:p>
            <a:pPr>
              <a:lnSpc>
                <a:spcPct val="80000"/>
              </a:lnSpc>
            </a:pPr>
            <a:r>
              <a:rPr lang="en-US" sz="2800"/>
              <a:t>Main features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/>
              <a:t>COMESA Carrier License in…..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/>
              <a:t>Harmonised Road User Charges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/>
              <a:t>Axle Load Limits….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/>
              <a:t>Overload Control Certificate – none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/>
              <a:t>Yellow Card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/>
              <a:t>Corridor Management – TTCA, </a:t>
            </a:r>
            <a:r>
              <a:rPr lang="en-US" sz="2000"/>
              <a:t>pilots in CDC, TAZARA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/>
              <a:t>One Stop Border Posts – </a:t>
            </a:r>
            <a:r>
              <a:rPr lang="en-US" sz="1800"/>
              <a:t>pilots in Malaba and Chirundu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/>
              <a:t>COMESA Customs Document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/>
              <a:t>RCBG – </a:t>
            </a:r>
            <a:r>
              <a:rPr lang="en-US" sz="2000"/>
              <a:t>pilot implementation on NC</a:t>
            </a:r>
          </a:p>
          <a:p>
            <a:pPr lvl="1"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6AD9-C506-4756-9015-07A818CA21B0}" type="slidenum">
              <a:rPr lang="en-US"/>
              <a:pPr/>
              <a:t>12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cs typeface="Times New Roman" pitchFamily="18" charset="0"/>
              </a:rPr>
              <a:t>Constraints in Implementation</a:t>
            </a:r>
            <a:br>
              <a:rPr lang="en-GB" sz="4000">
                <a:cs typeface="Times New Roman" pitchFamily="18" charset="0"/>
              </a:rPr>
            </a:br>
            <a:r>
              <a:rPr lang="en-GB" sz="4000">
                <a:cs typeface="Times New Roman" pitchFamily="18" charset="0"/>
              </a:rPr>
              <a:t>of Facilitation Instruments</a:t>
            </a:r>
            <a:endParaRPr lang="en-US" sz="4000">
              <a:cs typeface="Times New Roman" pitchFamily="18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Lack of Harmonised policies and regulatory regimes across countries</a:t>
            </a:r>
          </a:p>
          <a:p>
            <a:pPr>
              <a:lnSpc>
                <a:spcPct val="80000"/>
              </a:lnSpc>
            </a:pPr>
            <a:r>
              <a:rPr lang="en-US" sz="2800"/>
              <a:t>Guidelines and Procedures not set out clearly on a regional basis</a:t>
            </a:r>
          </a:p>
          <a:p>
            <a:pPr>
              <a:lnSpc>
                <a:spcPct val="80000"/>
              </a:lnSpc>
            </a:pPr>
            <a:r>
              <a:rPr lang="en-US" sz="2800"/>
              <a:t>Countries aware of what to implement but not how to do it </a:t>
            </a:r>
          </a:p>
          <a:p>
            <a:pPr>
              <a:lnSpc>
                <a:spcPct val="80000"/>
              </a:lnSpc>
            </a:pPr>
            <a:r>
              <a:rPr lang="en-US" sz="2800"/>
              <a:t>Lack of mutual recognition of certification and other oversight documents in countries </a:t>
            </a:r>
            <a:r>
              <a:rPr lang="en-US" sz="2000"/>
              <a:t>(in maritime transport and civil aviation such mutual recognitions exist) </a:t>
            </a:r>
          </a:p>
          <a:p>
            <a:pPr>
              <a:lnSpc>
                <a:spcPct val="80000"/>
              </a:lnSpc>
            </a:pPr>
            <a:r>
              <a:rPr lang="en-US" sz="2800"/>
              <a:t>High turnover of experts and regulatory staff</a:t>
            </a:r>
          </a:p>
          <a:p>
            <a:pPr>
              <a:lnSpc>
                <a:spcPct val="80000"/>
              </a:lnSpc>
            </a:pPr>
            <a:r>
              <a:rPr lang="en-US" sz="2800"/>
              <a:t>Capacity constraints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5FA94-8926-47C2-8A34-ACCC993891CF}" type="slidenum">
              <a:rPr lang="en-US"/>
              <a:pPr/>
              <a:t>13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cs typeface="Times New Roman" pitchFamily="18" charset="0"/>
              </a:rPr>
              <a:t>Effects of Lack of Implementation</a:t>
            </a:r>
            <a:endParaRPr lang="en-US" sz="4000">
              <a:cs typeface="Times New Roman" pitchFamily="18" charset="0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Transit delays at ports, en route and at border posts </a:t>
            </a:r>
          </a:p>
          <a:p>
            <a:pPr>
              <a:lnSpc>
                <a:spcPct val="90000"/>
              </a:lnSpc>
            </a:pPr>
            <a:r>
              <a:rPr lang="en-US" sz="2800"/>
              <a:t>Double or multiple licenses</a:t>
            </a:r>
          </a:p>
          <a:p>
            <a:pPr>
              <a:lnSpc>
                <a:spcPct val="90000"/>
              </a:lnSpc>
            </a:pPr>
            <a:r>
              <a:rPr lang="en-US" sz="2800"/>
              <a:t>Multiple payments of transit bonds tying up funds for long durations</a:t>
            </a:r>
          </a:p>
          <a:p>
            <a:pPr>
              <a:lnSpc>
                <a:spcPct val="90000"/>
              </a:lnSpc>
            </a:pPr>
            <a:r>
              <a:rPr lang="en-US" sz="2800"/>
              <a:t>Multiple payments of third part insurance covers</a:t>
            </a:r>
          </a:p>
          <a:p>
            <a:pPr>
              <a:lnSpc>
                <a:spcPct val="90000"/>
              </a:lnSpc>
            </a:pPr>
            <a:r>
              <a:rPr lang="en-US" sz="2800"/>
              <a:t>Lack of competition among transport service providers</a:t>
            </a:r>
          </a:p>
          <a:p>
            <a:pPr>
              <a:lnSpc>
                <a:spcPct val="90000"/>
              </a:lnSpc>
            </a:pPr>
            <a:r>
              <a:rPr lang="en-US" sz="2800"/>
              <a:t>High transaction costs and low competitiveness in global markets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A2D0-A54B-41BD-8686-DBF956CB00A1}" type="slidenum">
              <a:rPr lang="en-US"/>
              <a:pPr/>
              <a:t>14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cs typeface="Times New Roman" pitchFamily="18" charset="0"/>
              </a:rPr>
              <a:t>Way Forward</a:t>
            </a:r>
            <a:endParaRPr lang="en-US" sz="4000">
              <a:cs typeface="Times New Roman" pitchFamily="18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Strengthening the Corridor System</a:t>
            </a:r>
          </a:p>
          <a:p>
            <a:r>
              <a:rPr lang="en-US" sz="2800"/>
              <a:t>Implementation of Common Instruments along Corridors</a:t>
            </a:r>
          </a:p>
          <a:p>
            <a:r>
              <a:rPr lang="en-US" sz="2800"/>
              <a:t>Development of Corridor Observatories</a:t>
            </a:r>
          </a:p>
          <a:p>
            <a:r>
              <a:rPr lang="en-US" sz="2800"/>
              <a:t>Stakeholder Participation in Corridor Management</a:t>
            </a:r>
          </a:p>
          <a:p>
            <a:r>
              <a:rPr lang="en-US" sz="2800"/>
              <a:t>Assistance to Member States to implement trade and transport facilitation instruments</a:t>
            </a:r>
          </a:p>
          <a:p>
            <a:r>
              <a:rPr lang="en-US" sz="2800"/>
              <a:t>Capacity Building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66AC-A9C4-4B34-B945-A0684FDD5D94}" type="slidenum">
              <a:rPr lang="en-US"/>
              <a:pPr/>
              <a:t>15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ESA Main Transport Corridors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/>
              <a:t>Djibouti Corridor</a:t>
            </a:r>
          </a:p>
          <a:p>
            <a:pPr>
              <a:lnSpc>
                <a:spcPct val="80000"/>
              </a:lnSpc>
            </a:pPr>
            <a:r>
              <a:rPr lang="en-GB" sz="2800"/>
              <a:t>Mombasa Corridor</a:t>
            </a:r>
          </a:p>
          <a:p>
            <a:pPr>
              <a:lnSpc>
                <a:spcPct val="80000"/>
              </a:lnSpc>
            </a:pPr>
            <a:r>
              <a:rPr lang="en-GB" sz="2800"/>
              <a:t>Dar es Salaam Central Corridor</a:t>
            </a:r>
          </a:p>
          <a:p>
            <a:pPr>
              <a:lnSpc>
                <a:spcPct val="80000"/>
              </a:lnSpc>
            </a:pPr>
            <a:r>
              <a:rPr lang="en-GB" sz="2800"/>
              <a:t>TAZARA Corridor</a:t>
            </a:r>
          </a:p>
          <a:p>
            <a:pPr>
              <a:lnSpc>
                <a:spcPct val="80000"/>
              </a:lnSpc>
            </a:pPr>
            <a:r>
              <a:rPr lang="en-GB" sz="2800"/>
              <a:t>Nacala Corridor</a:t>
            </a:r>
          </a:p>
          <a:p>
            <a:pPr>
              <a:lnSpc>
                <a:spcPct val="80000"/>
              </a:lnSpc>
            </a:pPr>
            <a:r>
              <a:rPr lang="en-GB" sz="2800"/>
              <a:t>Beira Corridor</a:t>
            </a:r>
          </a:p>
          <a:p>
            <a:pPr>
              <a:lnSpc>
                <a:spcPct val="80000"/>
              </a:lnSpc>
            </a:pPr>
            <a:r>
              <a:rPr lang="en-GB" sz="2800"/>
              <a:t>Maputo Corridor</a:t>
            </a:r>
          </a:p>
          <a:p>
            <a:pPr>
              <a:lnSpc>
                <a:spcPct val="80000"/>
              </a:lnSpc>
            </a:pPr>
            <a:r>
              <a:rPr lang="en-US" sz="2800"/>
              <a:t>Walvis Bay Trans Kalahari and Trans Caprivi</a:t>
            </a:r>
          </a:p>
          <a:p>
            <a:pPr>
              <a:lnSpc>
                <a:spcPct val="80000"/>
              </a:lnSpc>
            </a:pPr>
            <a:r>
              <a:rPr lang="en-US" sz="2800"/>
              <a:t>North South Corridor (Durban Corridor)</a:t>
            </a:r>
          </a:p>
          <a:p>
            <a:pPr>
              <a:lnSpc>
                <a:spcPct val="80000"/>
              </a:lnSpc>
            </a:pPr>
            <a:r>
              <a:rPr lang="en-US" sz="2800"/>
              <a:t>Benguela Corridor</a:t>
            </a:r>
          </a:p>
          <a:p>
            <a:pPr>
              <a:lnSpc>
                <a:spcPct val="8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5F03-9F92-4C04-B276-C5C97D4209D4}" type="slidenum">
              <a:rPr lang="en-US"/>
              <a:pPr/>
              <a:t>16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			Thanks for your attention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ECEE-5823-46AF-B314-D69B29A09E48}" type="slidenum">
              <a:rPr lang="en-US"/>
              <a:pPr/>
              <a:t>2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 pitchFamily="18" charset="0"/>
              </a:rPr>
              <a:t>Contents</a:t>
            </a:r>
            <a:endParaRPr lang="en-GB">
              <a:cs typeface="Times New Roman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>
                <a:cs typeface="Times New Roman" pitchFamily="18" charset="0"/>
              </a:rPr>
              <a:t>Introduction </a:t>
            </a:r>
          </a:p>
          <a:p>
            <a:pPr>
              <a:lnSpc>
                <a:spcPct val="80000"/>
              </a:lnSpc>
            </a:pPr>
            <a:r>
              <a:rPr lang="en-GB" sz="2800">
                <a:cs typeface="Times New Roman" pitchFamily="18" charset="0"/>
              </a:rPr>
              <a:t>The Regional Integration Agenda </a:t>
            </a:r>
          </a:p>
          <a:p>
            <a:pPr>
              <a:lnSpc>
                <a:spcPct val="80000"/>
              </a:lnSpc>
            </a:pPr>
            <a:r>
              <a:rPr lang="en-GB" sz="2800">
                <a:cs typeface="Times New Roman" pitchFamily="18" charset="0"/>
              </a:rPr>
              <a:t>RECs Transport Facilitation Programmes</a:t>
            </a:r>
          </a:p>
          <a:p>
            <a:pPr>
              <a:lnSpc>
                <a:spcPct val="80000"/>
              </a:lnSpc>
            </a:pPr>
            <a:r>
              <a:rPr lang="en-GB" sz="2800">
                <a:cs typeface="Times New Roman" pitchFamily="18" charset="0"/>
              </a:rPr>
              <a:t>COMESA Transit Transport Facilitation Instruments</a:t>
            </a:r>
          </a:p>
          <a:p>
            <a:pPr>
              <a:lnSpc>
                <a:spcPct val="80000"/>
              </a:lnSpc>
            </a:pPr>
            <a:r>
              <a:rPr lang="en-GB" sz="2800">
                <a:cs typeface="Times New Roman" pitchFamily="18" charset="0"/>
              </a:rPr>
              <a:t>Status of Implementation of COMESA Transit Transport Facilitation Instruments</a:t>
            </a:r>
          </a:p>
          <a:p>
            <a:pPr>
              <a:lnSpc>
                <a:spcPct val="80000"/>
              </a:lnSpc>
            </a:pPr>
            <a:r>
              <a:rPr lang="en-GB" sz="2800">
                <a:cs typeface="Times New Roman" pitchFamily="18" charset="0"/>
              </a:rPr>
              <a:t>Constraints in Implementation</a:t>
            </a:r>
          </a:p>
          <a:p>
            <a:pPr>
              <a:lnSpc>
                <a:spcPct val="80000"/>
              </a:lnSpc>
            </a:pPr>
            <a:r>
              <a:rPr lang="en-GB" sz="2800">
                <a:cs typeface="Times New Roman" pitchFamily="18" charset="0"/>
              </a:rPr>
              <a:t>Effects of Lack of Implementation </a:t>
            </a:r>
          </a:p>
          <a:p>
            <a:pPr>
              <a:lnSpc>
                <a:spcPct val="80000"/>
              </a:lnSpc>
            </a:pPr>
            <a:r>
              <a:rPr lang="en-GB" sz="2800">
                <a:cs typeface="Times New Roman" pitchFamily="18" charset="0"/>
              </a:rPr>
              <a:t>Way Forward  </a:t>
            </a:r>
          </a:p>
          <a:p>
            <a:pPr>
              <a:lnSpc>
                <a:spcPct val="80000"/>
              </a:lnSpc>
            </a:pPr>
            <a:endParaRPr lang="en-GB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6F1A-04BE-43D1-92B6-0B5AAC401715}" type="slidenum">
              <a:rPr lang="en-US"/>
              <a:pPr/>
              <a:t>3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Transport is a critical element in the ability of our countries to produce and trade</a:t>
            </a:r>
          </a:p>
          <a:p>
            <a:pPr>
              <a:lnSpc>
                <a:spcPct val="90000"/>
              </a:lnSpc>
            </a:pPr>
            <a:r>
              <a:rPr lang="en-US" sz="2400"/>
              <a:t>In Africa transport costs are some of the highest compared with the rest of the world</a:t>
            </a:r>
          </a:p>
          <a:p>
            <a:pPr>
              <a:lnSpc>
                <a:spcPct val="90000"/>
              </a:lnSpc>
            </a:pPr>
            <a:r>
              <a:rPr lang="en-US" sz="2400"/>
              <a:t>In landlocked countries such as Burundi and Malawi transport costs may comprise up to 50 % of the landed value of goods</a:t>
            </a:r>
          </a:p>
          <a:p>
            <a:pPr>
              <a:lnSpc>
                <a:spcPct val="90000"/>
              </a:lnSpc>
            </a:pPr>
            <a:r>
              <a:rPr lang="en-US" sz="2400"/>
              <a:t>This makes our countries less competitive in both regional and international markets</a:t>
            </a:r>
          </a:p>
          <a:p>
            <a:pPr>
              <a:lnSpc>
                <a:spcPct val="90000"/>
              </a:lnSpc>
            </a:pPr>
            <a:r>
              <a:rPr lang="en-US" sz="2400"/>
              <a:t>Transport costs are high not only due infrastructure problems but also because of various regulatory and administrative constraints that prevail in the region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62F57-0783-4D9B-9275-D858EEC1CCAB}" type="slidenum">
              <a:rPr lang="en-US"/>
              <a:pPr/>
              <a:t>4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cs typeface="Times New Roman" pitchFamily="18" charset="0"/>
              </a:rPr>
              <a:t/>
            </a:r>
            <a:br>
              <a:rPr lang="en-GB" sz="4000">
                <a:cs typeface="Times New Roman" pitchFamily="18" charset="0"/>
              </a:rPr>
            </a:br>
            <a:r>
              <a:rPr lang="en-GB" sz="4000">
                <a:cs typeface="Times New Roman" pitchFamily="18" charset="0"/>
              </a:rPr>
              <a:t>Regional Integration Agenda</a:t>
            </a:r>
            <a:br>
              <a:rPr lang="en-GB" sz="4000">
                <a:cs typeface="Times New Roman" pitchFamily="18" charset="0"/>
              </a:rPr>
            </a:br>
            <a:endParaRPr lang="en-GB" sz="4000">
              <a:cs typeface="Times New Roman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>
                <a:cs typeface="Times New Roman" pitchFamily="18" charset="0"/>
              </a:rPr>
              <a:t>The regional integration agenda in COMESA is anchored on the following: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1800">
                <a:cs typeface="Times New Roman" pitchFamily="18" charset="0"/>
              </a:rPr>
              <a:t>Trade Promotion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1800">
                <a:cs typeface="Times New Roman" pitchFamily="18" charset="0"/>
              </a:rPr>
              <a:t>Promotion of Investment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1800">
                <a:cs typeface="Times New Roman" pitchFamily="18" charset="0"/>
              </a:rPr>
              <a:t>Development of Physical Infrastructure in transport, communications and energy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1800">
                <a:cs typeface="Times New Roman" pitchFamily="18" charset="0"/>
              </a:rPr>
              <a:t>Trade and Transport Facilitation</a:t>
            </a:r>
          </a:p>
          <a:p>
            <a:pPr>
              <a:lnSpc>
                <a:spcPct val="90000"/>
              </a:lnSpc>
            </a:pPr>
            <a:r>
              <a:rPr lang="en-GB" sz="2400">
                <a:cs typeface="Times New Roman" pitchFamily="18" charset="0"/>
              </a:rPr>
              <a:t>Similar elements are applicable in other integration groupings globally- eg. the EU, ASEAN NAFTA etc.</a:t>
            </a:r>
          </a:p>
          <a:p>
            <a:pPr>
              <a:lnSpc>
                <a:spcPct val="90000"/>
              </a:lnSpc>
            </a:pPr>
            <a:r>
              <a:rPr lang="en-GB" sz="2400">
                <a:cs typeface="Times New Roman" pitchFamily="18" charset="0"/>
              </a:rPr>
              <a:t>COMESA has over the years developed various transport facilitation instruments jointly with: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1800">
                <a:cs typeface="Times New Roman" pitchFamily="18" charset="0"/>
              </a:rPr>
              <a:t>Other RECs such as EAC and SADC  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1800">
                <a:cs typeface="Times New Roman" pitchFamily="18" charset="0"/>
              </a:rPr>
              <a:t>Specialised IGOs such TTCA, IGAD and ISCOS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9EF0C-02FF-4913-A1FC-7A06F0E1AF78}" type="slidenum">
              <a:rPr lang="en-US"/>
              <a:pPr/>
              <a:t>5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cs typeface="Times New Roman" pitchFamily="18" charset="0"/>
              </a:rPr>
              <a:t>Trade Promotion</a:t>
            </a:r>
            <a:endParaRPr lang="en-US" sz="4000">
              <a:cs typeface="Times New Roman" pitchFamily="18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Regional Trade Preferences</a:t>
            </a:r>
          </a:p>
          <a:p>
            <a:r>
              <a:rPr lang="en-US"/>
              <a:t>COMESA Free Trade Areas (FTA) established in 2000</a:t>
            </a:r>
          </a:p>
          <a:p>
            <a:r>
              <a:rPr lang="en-US"/>
              <a:t>Establishment of Common External Tariff (CET) to be established in 2008</a:t>
            </a:r>
          </a:p>
          <a:p>
            <a:r>
              <a:rPr lang="en-US"/>
              <a:t>Removal of Non tariff Barriers</a:t>
            </a:r>
          </a:p>
          <a:p>
            <a:r>
              <a:rPr lang="en-US"/>
              <a:t>Regional Payments System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C974-B082-4321-8C35-E0BA6CD42E8A}" type="slidenum">
              <a:rPr lang="en-US"/>
              <a:pPr/>
              <a:t>6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cs typeface="Times New Roman" pitchFamily="18" charset="0"/>
              </a:rPr>
              <a:t/>
            </a:r>
            <a:br>
              <a:rPr lang="en-GB" sz="4000">
                <a:cs typeface="Times New Roman" pitchFamily="18" charset="0"/>
              </a:rPr>
            </a:br>
            <a:r>
              <a:rPr lang="en-GB" sz="4000">
                <a:cs typeface="Times New Roman" pitchFamily="18" charset="0"/>
              </a:rPr>
              <a:t>Promotion of Investment</a:t>
            </a:r>
            <a:br>
              <a:rPr lang="en-GB" sz="4000">
                <a:cs typeface="Times New Roman" pitchFamily="18" charset="0"/>
              </a:rPr>
            </a:br>
            <a:endParaRPr lang="en-US" sz="4000">
              <a:cs typeface="Times New Roman" pitchFamily="18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Common Investment Area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Harmonisation of Investment Policies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Regional Investment Centre</a:t>
            </a:r>
          </a:p>
          <a:p>
            <a:r>
              <a:rPr lang="en-US"/>
              <a:t>Private Sector Development</a:t>
            </a:r>
          </a:p>
          <a:p>
            <a:r>
              <a:rPr lang="en-US"/>
              <a:t>CAADP</a:t>
            </a:r>
          </a:p>
          <a:p>
            <a:r>
              <a:rPr lang="en-US"/>
              <a:t>Sanitary and Phytosanitary (SPS)</a:t>
            </a:r>
          </a:p>
          <a:p>
            <a:r>
              <a:rPr lang="en-US"/>
              <a:t>Capacity Building for SMEs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6ADAE-6AF9-45BA-A6E4-F2AB8064D678}" type="slidenum">
              <a:rPr lang="en-US"/>
              <a:pPr/>
              <a:t>7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cs typeface="Times New Roman" pitchFamily="18" charset="0"/>
              </a:rPr>
              <a:t>Development of Physical Infrastructure</a:t>
            </a:r>
            <a:br>
              <a:rPr lang="en-GB" sz="4000">
                <a:cs typeface="Times New Roman" pitchFamily="18" charset="0"/>
              </a:rPr>
            </a:br>
            <a:endParaRPr lang="en-US" sz="4000">
              <a:cs typeface="Times New Roman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Development of Regional Connectivity in Transport, Communications and Energy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Transport including road, rail, ports, airports etc.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ICT Projects (COMTEL, SRII and EASSy)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Power Generation and Regional Interconnector Projects </a:t>
            </a:r>
          </a:p>
          <a:p>
            <a:pPr>
              <a:lnSpc>
                <a:spcPct val="90000"/>
              </a:lnSpc>
            </a:pPr>
            <a:r>
              <a:rPr lang="en-US" sz="2800"/>
              <a:t>COMESA Priority Infrastructure Projects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Compendium of Infrastructure Projects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Infrastructure Database </a:t>
            </a:r>
          </a:p>
          <a:p>
            <a:pPr>
              <a:lnSpc>
                <a:spcPct val="90000"/>
              </a:lnSpc>
            </a:pPr>
            <a:r>
              <a:rPr lang="en-US" sz="2800"/>
              <a:t>COMESA Infrastructure Fund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8787-90A9-4E3E-BAC4-9ED6E0A74600}" type="slidenum">
              <a:rPr lang="en-US"/>
              <a:pPr/>
              <a:t>8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RECs Transport Facilitation Programmes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Development of Regional Facilitation Instruments</a:t>
            </a:r>
          </a:p>
          <a:p>
            <a:r>
              <a:rPr lang="en-US"/>
              <a:t>Corridor Infrastructure Development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Identification of projects on transport corridors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Ports investment along corridors</a:t>
            </a:r>
          </a:p>
          <a:p>
            <a:r>
              <a:rPr lang="en-US"/>
              <a:t>Establishment of Corridor Management Structures</a:t>
            </a:r>
          </a:p>
          <a:p>
            <a:r>
              <a:rPr lang="en-US"/>
              <a:t>Capacity Building in Corridor Networks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D57C3-7280-4B8B-A0F6-5FCA4B63B422}" type="slidenum">
              <a:rPr lang="en-US"/>
              <a:pPr/>
              <a:t>9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cs typeface="Times New Roman" pitchFamily="18" charset="0"/>
              </a:rPr>
              <a:t/>
            </a:r>
            <a:br>
              <a:rPr lang="en-GB" sz="4000">
                <a:cs typeface="Times New Roman" pitchFamily="18" charset="0"/>
              </a:rPr>
            </a:br>
            <a:r>
              <a:rPr lang="en-GB" sz="4000">
                <a:cs typeface="Times New Roman" pitchFamily="18" charset="0"/>
              </a:rPr>
              <a:t>COMESA Transit Transport Facilitation Instruments </a:t>
            </a:r>
            <a:br>
              <a:rPr lang="en-GB" sz="4000">
                <a:cs typeface="Times New Roman" pitchFamily="18" charset="0"/>
              </a:rPr>
            </a:br>
            <a:endParaRPr lang="en-US" sz="4000">
              <a:cs typeface="Times New Roman" pitchFamily="18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COMESA Carrier Licence </a:t>
            </a:r>
          </a:p>
          <a:p>
            <a:pPr>
              <a:lnSpc>
                <a:spcPct val="90000"/>
              </a:lnSpc>
            </a:pPr>
            <a:r>
              <a:rPr lang="en-US"/>
              <a:t>Harmonised Road User Charges </a:t>
            </a:r>
          </a:p>
          <a:p>
            <a:pPr>
              <a:lnSpc>
                <a:spcPct val="90000"/>
              </a:lnSpc>
            </a:pPr>
            <a:r>
              <a:rPr lang="en-US"/>
              <a:t>Axle Load Limits </a:t>
            </a:r>
          </a:p>
          <a:p>
            <a:pPr>
              <a:lnSpc>
                <a:spcPct val="90000"/>
              </a:lnSpc>
            </a:pPr>
            <a:r>
              <a:rPr lang="en-US"/>
              <a:t>Overload Control Certificates</a:t>
            </a:r>
          </a:p>
          <a:p>
            <a:pPr>
              <a:lnSpc>
                <a:spcPct val="90000"/>
              </a:lnSpc>
            </a:pPr>
            <a:r>
              <a:rPr lang="en-US"/>
              <a:t>Third Party Motor Insurance (Yellow Card)</a:t>
            </a:r>
          </a:p>
          <a:p>
            <a:pPr>
              <a:lnSpc>
                <a:spcPct val="90000"/>
              </a:lnSpc>
            </a:pPr>
            <a:r>
              <a:rPr lang="en-US"/>
              <a:t>Corridor Management </a:t>
            </a:r>
          </a:p>
          <a:p>
            <a:pPr>
              <a:lnSpc>
                <a:spcPct val="90000"/>
              </a:lnSpc>
            </a:pPr>
            <a:r>
              <a:rPr lang="en-US"/>
              <a:t>Inter Railway Operations Agreements</a:t>
            </a:r>
          </a:p>
          <a:p>
            <a:pPr>
              <a:lnSpc>
                <a:spcPct val="90000"/>
              </a:lnSpc>
            </a:pPr>
            <a:r>
              <a:rPr lang="en-US"/>
              <a:t>One Stop Border Posts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751</TotalTime>
  <Words>709</Words>
  <Application>Microsoft Office PowerPoint</Application>
  <PresentationFormat>On-screen Show (4:3)</PresentationFormat>
  <Paragraphs>162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Mountain Top</vt:lpstr>
      <vt:lpstr>IMPLEMENTATION OF THE COMESA TRANSIT TRANSPORT FACILITATION INSTRUMENTS</vt:lpstr>
      <vt:lpstr>Contents</vt:lpstr>
      <vt:lpstr>Introduction</vt:lpstr>
      <vt:lpstr> Regional Integration Agenda </vt:lpstr>
      <vt:lpstr>Trade Promotion</vt:lpstr>
      <vt:lpstr> Promotion of Investment </vt:lpstr>
      <vt:lpstr>Development of Physical Infrastructure </vt:lpstr>
      <vt:lpstr>RECs Transport Facilitation Programmes</vt:lpstr>
      <vt:lpstr> COMESA Transit Transport Facilitation Instruments  </vt:lpstr>
      <vt:lpstr>  COMESA Transit Transport Facilitation Instruments  </vt:lpstr>
      <vt:lpstr>Status of Implementation of Facilitation Instruments</vt:lpstr>
      <vt:lpstr>Constraints in Implementation of Facilitation Instruments</vt:lpstr>
      <vt:lpstr>Effects of Lack of Implementation</vt:lpstr>
      <vt:lpstr>Way Forward</vt:lpstr>
      <vt:lpstr>ESA Main Transport Corridors</vt:lpstr>
      <vt:lpstr>End</vt:lpstr>
    </vt:vector>
  </TitlesOfParts>
  <Company>COMESA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Contents</dc:title>
  <dc:creator>RUGOJI ONE</dc:creator>
  <cp:lastModifiedBy>Monique Desthuis-Francis</cp:lastModifiedBy>
  <cp:revision>38</cp:revision>
  <dcterms:created xsi:type="dcterms:W3CDTF">2006-09-05T20:15:40Z</dcterms:created>
  <dcterms:modified xsi:type="dcterms:W3CDTF">2011-02-01T21:18:53Z</dcterms:modified>
</cp:coreProperties>
</file>